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  <p:sldId id="258" r:id="rId5"/>
    <p:sldId id="259" r:id="rId6"/>
    <p:sldId id="260" r:id="rId7"/>
    <p:sldId id="261" r:id="rId8"/>
    <p:sldId id="262" r:id="rId9"/>
    <p:sldId id="263" r:id="rId10"/>
    <p:sldId id="264" r:id="rId11"/>
    <p:sldId id="268" r:id="rId12"/>
    <p:sldId id="271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12.xml"/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4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5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6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7.xml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8.xml"/><Relationship Id="rId1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9.xml"/><Relationship Id="rId1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10.xml"/><Relationship Id="rId1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9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11.xml"/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990725" y="1727835"/>
            <a:ext cx="8209915" cy="1259840"/>
          </a:xfrm>
        </p:spPr>
        <p:txBody>
          <a:bodyPr>
            <a:normAutofit fontScale="90000"/>
          </a:bodyPr>
          <a:lstStyle/>
          <a:p>
            <a:pPr algn="ctr"/>
            <a:r>
              <a:rPr lang="zh-CN" altLang="en-US" sz="4500">
                <a:solidFill>
                  <a:schemeClr val="bg1"/>
                </a:solidFill>
              </a:rPr>
              <a:t>中化环境电子招投标平台</a:t>
            </a:r>
            <a:br>
              <a:rPr lang="zh-CN" altLang="en-US" sz="4500">
                <a:solidFill>
                  <a:schemeClr val="bg1"/>
                </a:solidFill>
              </a:rPr>
            </a:br>
            <a:r>
              <a:rPr lang="zh-CN" altLang="en-US" sz="4500">
                <a:solidFill>
                  <a:schemeClr val="bg1"/>
                </a:solidFill>
              </a:rPr>
              <a:t>供应商注册</a:t>
            </a:r>
            <a:r>
              <a:rPr lang="zh-CN" altLang="en-US" sz="4500">
                <a:solidFill>
                  <a:schemeClr val="bg1"/>
                </a:solidFill>
              </a:rPr>
              <a:t>流程</a:t>
            </a:r>
            <a:endParaRPr lang="zh-CN" altLang="en-US" sz="4500">
              <a:solidFill>
                <a:schemeClr val="bg1"/>
              </a:solidFill>
            </a:endParaRPr>
          </a:p>
        </p:txBody>
      </p:sp>
      <p:sp>
        <p:nvSpPr>
          <p:cNvPr id="5" name="副标题 2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2870835" y="4935220"/>
            <a:ext cx="2415540" cy="357505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txBody>
          <a:bodyPr vert="horz" lIns="101600" tIns="38100" rIns="76200" bIns="38100" rtlCol="0">
            <a:noAutofit/>
          </a:bodyPr>
          <a:lstStyle>
            <a:lvl1pPr mar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  <a:latin typeface="思源黑体" panose="020B0500000000000000" charset="-122"/>
                <a:ea typeface="思源黑体" panose="020B0500000000000000" charset="-122"/>
                <a:cs typeface="思源黑体" panose="020B0500000000000000" charset="-122"/>
              </a:defRPr>
            </a:lvl1pPr>
            <a:lvl2pPr marL="45720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sz="2000" u="none" strike="noStrike" kern="1200" cap="none" spc="150" normalizeH="0" baseline="0">
                <a:solidFill>
                  <a:schemeClr val="tx1"/>
                </a:solidFill>
                <a:uFillTx/>
                <a:latin typeface="思源黑体" panose="020B0500000000000000" charset="-122"/>
                <a:ea typeface="思源黑体" panose="020B0500000000000000" charset="-122"/>
                <a:cs typeface="思源黑体" panose="020B0500000000000000" charset="-122"/>
              </a:defRPr>
            </a:lvl2pPr>
            <a:lvl3pPr marL="91440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800" u="none" strike="noStrike" kern="1200" cap="none" spc="150" normalizeH="0" baseline="0">
                <a:solidFill>
                  <a:schemeClr val="tx1"/>
                </a:solidFill>
                <a:uFillTx/>
                <a:latin typeface="思源黑体" panose="020B0500000000000000" charset="-122"/>
                <a:ea typeface="思源黑体" panose="020B0500000000000000" charset="-122"/>
                <a:cs typeface="思源黑体" panose="020B0500000000000000" charset="-122"/>
              </a:defRPr>
            </a:lvl3pPr>
            <a:lvl4pPr marL="137160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思源黑体" panose="020B0500000000000000" charset="-122"/>
                <a:ea typeface="思源黑体" panose="020B0500000000000000" charset="-122"/>
                <a:cs typeface="思源黑体" panose="020B0500000000000000" charset="-122"/>
              </a:defRPr>
            </a:lvl4pPr>
            <a:lvl5pPr marL="182880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思源黑体" panose="020B0500000000000000" charset="-122"/>
                <a:ea typeface="思源黑体" panose="020B0500000000000000" charset="-122"/>
                <a:cs typeface="思源黑体" panose="020B0500000000000000" charset="-122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800">
                <a:solidFill>
                  <a:schemeClr val="bg1"/>
                </a:solidFill>
              </a:rPr>
              <a:t>上海汇招</a:t>
            </a:r>
            <a:endParaRPr lang="zh-CN" altLang="en-US" sz="1800">
              <a:solidFill>
                <a:schemeClr val="bg1"/>
              </a:solidFill>
            </a:endParaRPr>
          </a:p>
        </p:txBody>
      </p:sp>
      <p:sp>
        <p:nvSpPr>
          <p:cNvPr id="7" name="椭圆 6"/>
          <p:cNvSpPr/>
          <p:nvPr/>
        </p:nvSpPr>
        <p:spPr>
          <a:xfrm>
            <a:off x="1111250" y="3195320"/>
            <a:ext cx="9971405" cy="360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6314440" y="4935220"/>
            <a:ext cx="2766695" cy="3683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bg1"/>
                </a:solidFill>
                <a:latin typeface="+mj-lt"/>
                <a:ea typeface="+mj-lt"/>
              </a:rPr>
              <a:t>解决方案事业部</a:t>
            </a:r>
            <a:r>
              <a:rPr lang="en-US" altLang="zh-CN">
                <a:solidFill>
                  <a:schemeClr val="bg1"/>
                </a:solidFill>
                <a:latin typeface="+mj-lt"/>
                <a:ea typeface="+mj-lt"/>
              </a:rPr>
              <a:t> </a:t>
            </a:r>
            <a:r>
              <a:rPr lang="zh-CN" altLang="en-US">
                <a:solidFill>
                  <a:schemeClr val="bg1"/>
                </a:solidFill>
                <a:latin typeface="+mj-lt"/>
                <a:ea typeface="+mj-lt"/>
              </a:rPr>
              <a:t>编写</a:t>
            </a:r>
            <a:endParaRPr lang="zh-CN" altLang="en-US">
              <a:solidFill>
                <a:schemeClr val="bg1"/>
              </a:solidFill>
              <a:latin typeface="+mj-lt"/>
              <a:ea typeface="+mj-lt"/>
            </a:endParaRPr>
          </a:p>
        </p:txBody>
      </p:sp>
    </p:spTree>
    <p:custDataLst>
      <p:tags r:id="rId3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7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200"/>
                            </p:stCondLst>
                            <p:childTnLst>
                              <p:par>
                                <p:cTn id="1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700"/>
                            </p:stCondLst>
                            <p:childTnLst>
                              <p:par>
                                <p:cTn id="2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ldLvl="0" animBg="1"/>
      <p:bldP spid="7" grpId="0" bldLvl="0" animBg="1"/>
      <p:bldP spid="14" grpId="0" bldLvl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7959725" y="639445"/>
            <a:ext cx="3329940" cy="47999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bg1"/>
                </a:solidFill>
              </a:rPr>
              <a:t>子平台管理员</a:t>
            </a:r>
            <a:r>
              <a:rPr lang="zh-CN" altLang="en-US">
                <a:solidFill>
                  <a:schemeClr val="bg1"/>
                </a:solidFill>
              </a:rPr>
              <a:t>页面</a:t>
            </a:r>
            <a:endParaRPr lang="zh-CN" altLang="en-US">
              <a:solidFill>
                <a:schemeClr val="bg1"/>
              </a:solidFill>
            </a:endParaRPr>
          </a:p>
          <a:p>
            <a:endParaRPr lang="zh-CN" altLang="en-US">
              <a:solidFill>
                <a:schemeClr val="bg1"/>
              </a:solidFill>
            </a:endParaRPr>
          </a:p>
          <a:p>
            <a:r>
              <a:rPr lang="en-US" altLang="zh-CN">
                <a:solidFill>
                  <a:schemeClr val="bg1"/>
                </a:solidFill>
              </a:rPr>
              <a:t>1.</a:t>
            </a:r>
            <a:r>
              <a:rPr lang="zh-CN" altLang="en-US">
                <a:solidFill>
                  <a:schemeClr val="bg1"/>
                </a:solidFill>
              </a:rPr>
              <a:t>审批页面上半段为</a:t>
            </a:r>
            <a:r>
              <a:rPr lang="en-US" altLang="zh-CN">
                <a:solidFill>
                  <a:schemeClr val="bg1"/>
                </a:solidFill>
              </a:rPr>
              <a:t> </a:t>
            </a:r>
            <a:r>
              <a:rPr lang="zh-CN" altLang="en-US">
                <a:solidFill>
                  <a:schemeClr val="bg1"/>
                </a:solidFill>
              </a:rPr>
              <a:t>申请供应商基础信息，</a:t>
            </a:r>
            <a:r>
              <a:rPr lang="en-US" altLang="zh-CN">
                <a:solidFill>
                  <a:schemeClr val="bg1"/>
                </a:solidFill>
              </a:rPr>
              <a:t> </a:t>
            </a:r>
            <a:r>
              <a:rPr lang="zh-CN" altLang="en-US">
                <a:solidFill>
                  <a:schemeClr val="bg1"/>
                </a:solidFill>
              </a:rPr>
              <a:t>和申请成为【环境】供应商提交的</a:t>
            </a:r>
            <a:r>
              <a:rPr lang="zh-CN" altLang="en-US">
                <a:solidFill>
                  <a:schemeClr val="bg1"/>
                </a:solidFill>
              </a:rPr>
              <a:t>信息。</a:t>
            </a:r>
            <a:endParaRPr lang="zh-CN" altLang="en-US">
              <a:solidFill>
                <a:schemeClr val="bg1"/>
              </a:solidFill>
            </a:endParaRPr>
          </a:p>
          <a:p>
            <a:endParaRPr lang="zh-CN" altLang="en-US">
              <a:solidFill>
                <a:schemeClr val="bg1"/>
              </a:solidFill>
            </a:endParaRPr>
          </a:p>
          <a:p>
            <a:r>
              <a:rPr lang="en-US" altLang="zh-CN">
                <a:solidFill>
                  <a:schemeClr val="bg1"/>
                </a:solidFill>
              </a:rPr>
              <a:t>2.</a:t>
            </a:r>
            <a:r>
              <a:rPr lang="zh-CN" altLang="en-US">
                <a:solidFill>
                  <a:schemeClr val="bg1"/>
                </a:solidFill>
              </a:rPr>
              <a:t>审批页面下半段为</a:t>
            </a:r>
            <a:r>
              <a:rPr lang="en-US" altLang="zh-CN">
                <a:solidFill>
                  <a:schemeClr val="bg1"/>
                </a:solidFill>
              </a:rPr>
              <a:t> </a:t>
            </a:r>
            <a:r>
              <a:rPr lang="zh-CN" altLang="en-US">
                <a:solidFill>
                  <a:schemeClr val="bg1"/>
                </a:solidFill>
              </a:rPr>
              <a:t>申请审核操作，子平台管理员根据供应商提交的信息进行确认审批即可，</a:t>
            </a:r>
            <a:r>
              <a:rPr lang="en-US" altLang="zh-CN">
                <a:solidFill>
                  <a:schemeClr val="bg1"/>
                </a:solidFill>
              </a:rPr>
              <a:t> </a:t>
            </a:r>
            <a:r>
              <a:rPr lang="zh-CN" altLang="en-US">
                <a:solidFill>
                  <a:schemeClr val="bg1"/>
                </a:solidFill>
              </a:rPr>
              <a:t>点击【确认</a:t>
            </a:r>
            <a:r>
              <a:rPr lang="zh-CN" altLang="en-US">
                <a:solidFill>
                  <a:schemeClr val="bg1"/>
                </a:solidFill>
              </a:rPr>
              <a:t>审批】。</a:t>
            </a:r>
            <a:endParaRPr lang="zh-CN" altLang="en-US">
              <a:solidFill>
                <a:schemeClr val="bg1"/>
              </a:solidFill>
            </a:endParaRPr>
          </a:p>
          <a:p>
            <a:endParaRPr lang="zh-CN" altLang="en-US">
              <a:solidFill>
                <a:schemeClr val="bg1"/>
              </a:solidFill>
            </a:endParaRPr>
          </a:p>
          <a:p>
            <a:r>
              <a:rPr lang="en-US" altLang="zh-CN">
                <a:solidFill>
                  <a:schemeClr val="bg1"/>
                </a:solidFill>
              </a:rPr>
              <a:t>3.</a:t>
            </a:r>
            <a:r>
              <a:rPr lang="zh-CN" altLang="en-US">
                <a:solidFill>
                  <a:schemeClr val="bg1"/>
                </a:solidFill>
              </a:rPr>
              <a:t>子平台完成确认审批后系统反馈投标人申请状态通过，同时通过接口将投标人信息传递至</a:t>
            </a:r>
            <a:r>
              <a:rPr lang="en-US" altLang="zh-CN">
                <a:solidFill>
                  <a:schemeClr val="bg1"/>
                </a:solidFill>
              </a:rPr>
              <a:t>OA</a:t>
            </a:r>
            <a:r>
              <a:rPr lang="zh-CN" altLang="en-US">
                <a:solidFill>
                  <a:schemeClr val="bg1"/>
                </a:solidFill>
              </a:rPr>
              <a:t>系统，</a:t>
            </a:r>
            <a:r>
              <a:rPr lang="en-US" altLang="zh-CN">
                <a:solidFill>
                  <a:schemeClr val="bg1"/>
                </a:solidFill>
              </a:rPr>
              <a:t> OA</a:t>
            </a:r>
            <a:r>
              <a:rPr lang="zh-CN" altLang="en-US">
                <a:solidFill>
                  <a:schemeClr val="bg1"/>
                </a:solidFill>
              </a:rPr>
              <a:t>系统可对该投标人进行供应商分级处理，具体操作参考</a:t>
            </a:r>
            <a:r>
              <a:rPr lang="en-US" altLang="zh-CN">
                <a:solidFill>
                  <a:schemeClr val="bg1"/>
                </a:solidFill>
              </a:rPr>
              <a:t>OA</a:t>
            </a:r>
            <a:r>
              <a:rPr lang="zh-CN" altLang="en-US">
                <a:solidFill>
                  <a:schemeClr val="bg1"/>
                </a:solidFill>
              </a:rPr>
              <a:t>技术操作手册</a:t>
            </a:r>
            <a:r>
              <a:rPr lang="zh-CN" altLang="en-US">
                <a:solidFill>
                  <a:schemeClr val="bg1"/>
                </a:solidFill>
              </a:rPr>
              <a:t>即可。</a:t>
            </a:r>
            <a:endParaRPr lang="zh-CN" altLang="en-US">
              <a:solidFill>
                <a:schemeClr val="bg1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9060" y="302895"/>
            <a:ext cx="7644130" cy="34544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" y="4125595"/>
            <a:ext cx="7811135" cy="273240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1455" y="639445"/>
            <a:ext cx="7622540" cy="523875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7959725" y="639445"/>
            <a:ext cx="3100705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bg1"/>
                </a:solidFill>
              </a:rPr>
              <a:t>登录页面</a:t>
            </a:r>
            <a:endParaRPr lang="zh-CN" altLang="en-US">
              <a:solidFill>
                <a:schemeClr val="bg1"/>
              </a:solidFill>
            </a:endParaRPr>
          </a:p>
          <a:p>
            <a:endParaRPr lang="zh-CN" altLang="en-US">
              <a:solidFill>
                <a:schemeClr val="bg1"/>
              </a:solidFill>
            </a:endParaRPr>
          </a:p>
          <a:p>
            <a:r>
              <a:rPr lang="en-US" altLang="zh-CN">
                <a:solidFill>
                  <a:schemeClr val="bg1"/>
                </a:solidFill>
              </a:rPr>
              <a:t>1.</a:t>
            </a:r>
            <a:r>
              <a:rPr lang="zh-CN" altLang="en-US">
                <a:solidFill>
                  <a:schemeClr val="bg1"/>
                </a:solidFill>
              </a:rPr>
              <a:t>打开浏览器登录中化商务电子招投标平台，登录方式提供三种</a:t>
            </a:r>
            <a:r>
              <a:rPr lang="en-US" altLang="zh-CN">
                <a:solidFill>
                  <a:schemeClr val="bg1"/>
                </a:solidFill>
              </a:rPr>
              <a:t>[</a:t>
            </a:r>
            <a:r>
              <a:rPr lang="zh-CN" altLang="en-US">
                <a:solidFill>
                  <a:schemeClr val="bg1"/>
                </a:solidFill>
              </a:rPr>
              <a:t>帐号密码登录</a:t>
            </a:r>
            <a:r>
              <a:rPr lang="en-US" altLang="zh-CN">
                <a:solidFill>
                  <a:schemeClr val="bg1"/>
                </a:solidFill>
              </a:rPr>
              <a:t>]</a:t>
            </a:r>
            <a:r>
              <a:rPr lang="zh-CN" altLang="en-US">
                <a:solidFill>
                  <a:schemeClr val="bg1"/>
                </a:solidFill>
              </a:rPr>
              <a:t>，</a:t>
            </a:r>
            <a:r>
              <a:rPr lang="en-US" altLang="zh-CN">
                <a:solidFill>
                  <a:schemeClr val="bg1"/>
                </a:solidFill>
              </a:rPr>
              <a:t>[CA</a:t>
            </a:r>
            <a:r>
              <a:rPr lang="zh-CN" altLang="en-US">
                <a:solidFill>
                  <a:schemeClr val="bg1"/>
                </a:solidFill>
              </a:rPr>
              <a:t>登录</a:t>
            </a:r>
            <a:r>
              <a:rPr lang="en-US" altLang="zh-CN">
                <a:solidFill>
                  <a:schemeClr val="bg1"/>
                </a:solidFill>
              </a:rPr>
              <a:t>],[</a:t>
            </a:r>
            <a:r>
              <a:rPr lang="zh-CN" altLang="en-US">
                <a:solidFill>
                  <a:schemeClr val="bg1"/>
                </a:solidFill>
              </a:rPr>
              <a:t>扫码登录</a:t>
            </a:r>
            <a:r>
              <a:rPr lang="en-US" altLang="zh-CN">
                <a:solidFill>
                  <a:schemeClr val="bg1"/>
                </a:solidFill>
              </a:rPr>
              <a:t>]</a:t>
            </a:r>
            <a:r>
              <a:rPr lang="zh-CN" altLang="en-US">
                <a:solidFill>
                  <a:schemeClr val="bg1"/>
                </a:solidFill>
              </a:rPr>
              <a:t>，本文档仅对帐号密码登录方式做引导解释。</a:t>
            </a:r>
            <a:endParaRPr lang="en-US" altLang="zh-CN">
              <a:solidFill>
                <a:schemeClr val="bg1"/>
              </a:solidFill>
            </a:endParaRPr>
          </a:p>
          <a:p>
            <a:endParaRPr lang="zh-CN" altLang="en-US">
              <a:solidFill>
                <a:schemeClr val="bg1"/>
              </a:solidFill>
            </a:endParaRPr>
          </a:p>
          <a:p>
            <a:r>
              <a:rPr lang="en-US" altLang="zh-CN">
                <a:solidFill>
                  <a:schemeClr val="bg1"/>
                </a:solidFill>
              </a:rPr>
              <a:t>2.</a:t>
            </a:r>
            <a:r>
              <a:rPr lang="zh-CN" altLang="en-US">
                <a:solidFill>
                  <a:schemeClr val="bg1"/>
                </a:solidFill>
              </a:rPr>
              <a:t>供应商如有帐号可直接输入帐号密码登录即可访问供应商操作页面，如无帐号点击</a:t>
            </a:r>
            <a:r>
              <a:rPr lang="en-US" altLang="zh-CN">
                <a:solidFill>
                  <a:schemeClr val="bg1"/>
                </a:solidFill>
              </a:rPr>
              <a:t> </a:t>
            </a:r>
            <a:r>
              <a:rPr lang="zh-CN" altLang="en-US">
                <a:solidFill>
                  <a:schemeClr val="bg1"/>
                </a:solidFill>
              </a:rPr>
              <a:t>下方【没有账号？立即注册</a:t>
            </a:r>
            <a:r>
              <a:rPr lang="en-US" altLang="zh-CN">
                <a:solidFill>
                  <a:schemeClr val="bg1"/>
                </a:solidFill>
              </a:rPr>
              <a:t>→</a:t>
            </a:r>
            <a:r>
              <a:rPr lang="zh-CN" altLang="en-US">
                <a:solidFill>
                  <a:schemeClr val="bg1"/>
                </a:solidFill>
              </a:rPr>
              <a:t>】</a:t>
            </a:r>
            <a:r>
              <a:rPr lang="en-US" altLang="zh-CN">
                <a:solidFill>
                  <a:schemeClr val="bg1"/>
                </a:solidFill>
              </a:rPr>
              <a:t> </a:t>
            </a:r>
            <a:r>
              <a:rPr lang="zh-CN" altLang="en-US">
                <a:solidFill>
                  <a:schemeClr val="bg1"/>
                </a:solidFill>
              </a:rPr>
              <a:t>即可访问注册</a:t>
            </a:r>
            <a:r>
              <a:rPr lang="zh-CN" altLang="en-US">
                <a:solidFill>
                  <a:schemeClr val="bg1"/>
                </a:solidFill>
              </a:rPr>
              <a:t>页面。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770120" y="6132195"/>
            <a:ext cx="7357745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solidFill>
                  <a:schemeClr val="bg1"/>
                </a:solidFill>
              </a:rPr>
              <a:t>生产环境</a:t>
            </a:r>
            <a:r>
              <a:rPr lang="zh-CN" altLang="en-US">
                <a:solidFill>
                  <a:schemeClr val="bg1"/>
                </a:solidFill>
              </a:rPr>
              <a:t>注册页面</a:t>
            </a:r>
            <a:r>
              <a:rPr lang="zh-CN" altLang="en-US">
                <a:solidFill>
                  <a:schemeClr val="bg1"/>
                </a:solidFill>
              </a:rPr>
              <a:t>地址：</a:t>
            </a:r>
            <a:endParaRPr lang="zh-CN" altLang="en-US">
              <a:solidFill>
                <a:schemeClr val="bg1"/>
              </a:solidFill>
            </a:endParaRPr>
          </a:p>
          <a:p>
            <a:pPr algn="l"/>
            <a:r>
              <a:rPr lang="zh-CN" altLang="en-US">
                <a:solidFill>
                  <a:schemeClr val="bg1"/>
                </a:solidFill>
              </a:rPr>
              <a:t>http://e.sinochemitc.com/ebidding/taurus/SysReg/register.htm?no_sitemesh</a:t>
            </a:r>
            <a:endParaRPr lang="zh-CN" altLang="en-US">
              <a:solidFill>
                <a:schemeClr val="bg1"/>
              </a:solidFill>
            </a:endParaRPr>
          </a:p>
        </p:txBody>
      </p:sp>
    </p:spTree>
    <p:custDataLst>
      <p:tags r:id="rId2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7959725" y="639445"/>
            <a:ext cx="310070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bg1"/>
                </a:solidFill>
              </a:rPr>
              <a:t>注册</a:t>
            </a:r>
            <a:r>
              <a:rPr lang="zh-CN" altLang="en-US">
                <a:solidFill>
                  <a:schemeClr val="bg1"/>
                </a:solidFill>
              </a:rPr>
              <a:t>页面</a:t>
            </a:r>
            <a:endParaRPr lang="zh-CN" altLang="en-US">
              <a:solidFill>
                <a:schemeClr val="bg1"/>
              </a:solidFill>
            </a:endParaRPr>
          </a:p>
          <a:p>
            <a:endParaRPr lang="zh-CN" altLang="en-US">
              <a:solidFill>
                <a:schemeClr val="bg1"/>
              </a:solidFill>
            </a:endParaRPr>
          </a:p>
          <a:p>
            <a:r>
              <a:rPr lang="en-US" altLang="zh-CN">
                <a:solidFill>
                  <a:schemeClr val="bg1"/>
                </a:solidFill>
              </a:rPr>
              <a:t>1.</a:t>
            </a:r>
            <a:r>
              <a:rPr lang="zh-CN" altLang="en-US">
                <a:solidFill>
                  <a:schemeClr val="bg1"/>
                </a:solidFill>
              </a:rPr>
              <a:t>注册人，根据该页面提示，对自身信息进行填写，</a:t>
            </a:r>
            <a:r>
              <a:rPr lang="en-US" altLang="zh-CN">
                <a:solidFill>
                  <a:schemeClr val="bg1"/>
                </a:solidFill>
              </a:rPr>
              <a:t> </a:t>
            </a:r>
            <a:r>
              <a:rPr lang="zh-CN" altLang="en-US">
                <a:solidFill>
                  <a:schemeClr val="bg1"/>
                </a:solidFill>
              </a:rPr>
              <a:t>填写后点击下方【立即注册】，主意信息填写请反复检查便于后续对申请人审核</a:t>
            </a:r>
            <a:r>
              <a:rPr lang="zh-CN" altLang="en-US">
                <a:solidFill>
                  <a:schemeClr val="bg1"/>
                </a:solidFill>
              </a:rPr>
              <a:t>使用。</a:t>
            </a:r>
            <a:endParaRPr lang="zh-CN" altLang="en-US">
              <a:solidFill>
                <a:schemeClr val="bg1"/>
              </a:solidFill>
            </a:endParaRPr>
          </a:p>
          <a:p>
            <a:endParaRPr lang="zh-CN" altLang="en-US">
              <a:solidFill>
                <a:schemeClr val="bg1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7395" y="90170"/>
            <a:ext cx="6423660" cy="6337300"/>
          </a:xfrm>
          <a:prstGeom prst="rect">
            <a:avLst/>
          </a:prstGeom>
        </p:spPr>
      </p:pic>
      <p:grpSp>
        <p:nvGrpSpPr>
          <p:cNvPr id="10" name="组合 9"/>
          <p:cNvGrpSpPr/>
          <p:nvPr/>
        </p:nvGrpSpPr>
        <p:grpSpPr>
          <a:xfrm>
            <a:off x="4530725" y="5369560"/>
            <a:ext cx="2931795" cy="756285"/>
            <a:chOff x="7135" y="8456"/>
            <a:chExt cx="4617" cy="1191"/>
          </a:xfrm>
        </p:grpSpPr>
        <p:cxnSp>
          <p:nvCxnSpPr>
            <p:cNvPr id="3" name="直接箭头连接符 2"/>
            <p:cNvCxnSpPr>
              <a:stCxn id="5" idx="1"/>
            </p:cNvCxnSpPr>
            <p:nvPr/>
          </p:nvCxnSpPr>
          <p:spPr>
            <a:xfrm flipH="1">
              <a:off x="7135" y="9155"/>
              <a:ext cx="1125" cy="492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文本框 4"/>
            <p:cNvSpPr txBox="1"/>
            <p:nvPr/>
          </p:nvSpPr>
          <p:spPr>
            <a:xfrm rot="20940000">
              <a:off x="8228" y="8456"/>
              <a:ext cx="3524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1200">
                  <a:gradFill>
                    <a:gsLst>
                      <a:gs pos="0">
                        <a:srgbClr val="FF0000"/>
                      </a:gs>
                      <a:gs pos="100000">
                        <a:srgbClr val="832B2B"/>
                      </a:gs>
                    </a:gsLst>
                    <a:lin ang="5400000" scaled="0"/>
                  </a:gradFill>
                </a:rPr>
                <a:t>信息填写后点击</a:t>
              </a:r>
              <a:endParaRPr lang="zh-CN" altLang="en-US" sz="1200">
                <a:gradFill>
                  <a:gsLst>
                    <a:gs pos="0">
                      <a:srgbClr val="FF0000"/>
                    </a:gs>
                    <a:gs pos="100000">
                      <a:srgbClr val="832B2B"/>
                    </a:gs>
                  </a:gsLst>
                  <a:lin ang="5400000" scaled="0"/>
                </a:gradFill>
              </a:endParaRPr>
            </a:p>
            <a:p>
              <a:r>
                <a:rPr lang="zh-CN" altLang="en-US" sz="1200">
                  <a:gradFill>
                    <a:gsLst>
                      <a:gs pos="0">
                        <a:srgbClr val="FF0000"/>
                      </a:gs>
                      <a:gs pos="100000">
                        <a:srgbClr val="832B2B"/>
                      </a:gs>
                    </a:gsLst>
                    <a:lin ang="5400000" scaled="0"/>
                  </a:gradFill>
                </a:rPr>
                <a:t>【立即注册】</a:t>
              </a:r>
              <a:endParaRPr lang="zh-CN" altLang="en-US" sz="1200">
                <a:gradFill>
                  <a:gsLst>
                    <a:gs pos="0">
                      <a:srgbClr val="FF0000"/>
                    </a:gs>
                    <a:gs pos="100000">
                      <a:srgbClr val="832B2B"/>
                    </a:gs>
                  </a:gsLst>
                  <a:lin ang="5400000" scaled="0"/>
                </a:gradFill>
              </a:endParaRPr>
            </a:p>
          </p:txBody>
        </p:sp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2250" y="2770505"/>
            <a:ext cx="2855595" cy="1539875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7992110" y="4310380"/>
            <a:ext cx="310070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>
                <a:solidFill>
                  <a:schemeClr val="bg1"/>
                </a:solidFill>
              </a:rPr>
              <a:t>2.</a:t>
            </a:r>
            <a:r>
              <a:rPr lang="zh-CN" altLang="en-US">
                <a:solidFill>
                  <a:schemeClr val="bg1"/>
                </a:solidFill>
              </a:rPr>
              <a:t>点击【立即注册】系统弹出</a:t>
            </a:r>
            <a:r>
              <a:rPr lang="en-US" altLang="zh-CN">
                <a:solidFill>
                  <a:schemeClr val="bg1"/>
                </a:solidFill>
              </a:rPr>
              <a:t> </a:t>
            </a:r>
            <a:r>
              <a:rPr lang="zh-CN" altLang="en-US">
                <a:solidFill>
                  <a:schemeClr val="bg1"/>
                </a:solidFill>
              </a:rPr>
              <a:t>【注册成功，请登录后继续完善信息】点击确认。页面返回登录页，</a:t>
            </a:r>
            <a:r>
              <a:rPr lang="en-US" altLang="zh-CN">
                <a:solidFill>
                  <a:schemeClr val="bg1"/>
                </a:solidFill>
              </a:rPr>
              <a:t> </a:t>
            </a:r>
            <a:r>
              <a:rPr lang="zh-CN" altLang="en-US">
                <a:solidFill>
                  <a:schemeClr val="bg1"/>
                </a:solidFill>
              </a:rPr>
              <a:t>输入注册的用户名和密码即可完成</a:t>
            </a:r>
            <a:r>
              <a:rPr lang="zh-CN" altLang="en-US">
                <a:solidFill>
                  <a:schemeClr val="bg1"/>
                </a:solidFill>
              </a:rPr>
              <a:t>登录。</a:t>
            </a:r>
            <a:endParaRPr lang="zh-CN" altLang="en-US">
              <a:solidFill>
                <a:schemeClr val="bg1"/>
              </a:solidFill>
            </a:endParaRPr>
          </a:p>
          <a:p>
            <a:endParaRPr lang="zh-CN" altLang="en-US">
              <a:solidFill>
                <a:schemeClr val="bg1"/>
              </a:solidFill>
            </a:endParaRPr>
          </a:p>
        </p:txBody>
      </p:sp>
    </p:spTree>
    <p:custDataLst>
      <p:tags r:id="rId3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193675" y="1291590"/>
            <a:ext cx="7861300" cy="3956050"/>
            <a:chOff x="307" y="1906"/>
            <a:chExt cx="12380" cy="6230"/>
          </a:xfrm>
        </p:grpSpPr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307" y="1906"/>
              <a:ext cx="6116" cy="6231"/>
            </a:xfrm>
            <a:prstGeom prst="rect">
              <a:avLst/>
            </a:prstGeom>
          </p:spPr>
        </p:pic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513" y="1906"/>
              <a:ext cx="6174" cy="6231"/>
            </a:xfrm>
            <a:prstGeom prst="rect">
              <a:avLst/>
            </a:prstGeom>
          </p:spPr>
        </p:pic>
      </p:grpSp>
      <p:sp>
        <p:nvSpPr>
          <p:cNvPr id="6" name="文本框 5"/>
          <p:cNvSpPr txBox="1"/>
          <p:nvPr/>
        </p:nvSpPr>
        <p:spPr>
          <a:xfrm>
            <a:off x="8054975" y="639445"/>
            <a:ext cx="3100705" cy="61855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bg1"/>
                </a:solidFill>
              </a:rPr>
              <a:t>注册</a:t>
            </a:r>
            <a:r>
              <a:rPr lang="zh-CN" altLang="en-US">
                <a:solidFill>
                  <a:schemeClr val="bg1"/>
                </a:solidFill>
              </a:rPr>
              <a:t>页面</a:t>
            </a:r>
            <a:endParaRPr lang="zh-CN" altLang="en-US">
              <a:solidFill>
                <a:schemeClr val="bg1"/>
              </a:solidFill>
            </a:endParaRPr>
          </a:p>
          <a:p>
            <a:endParaRPr lang="zh-CN" altLang="en-US">
              <a:solidFill>
                <a:schemeClr val="bg1"/>
              </a:solidFill>
            </a:endParaRPr>
          </a:p>
          <a:p>
            <a:r>
              <a:rPr lang="en-US" altLang="zh-CN">
                <a:solidFill>
                  <a:schemeClr val="bg1"/>
                </a:solidFill>
              </a:rPr>
              <a:t>1.</a:t>
            </a:r>
            <a:r>
              <a:rPr lang="zh-CN" altLang="en-US">
                <a:solidFill>
                  <a:schemeClr val="bg1"/>
                </a:solidFill>
              </a:rPr>
              <a:t>首次使用注册的账户密码登录系统后，系统自动弹出【完善信息】页面，</a:t>
            </a:r>
            <a:r>
              <a:rPr lang="zh-CN" altLang="en-US">
                <a:solidFill>
                  <a:schemeClr val="bg1"/>
                </a:solidFill>
                <a:sym typeface="+mn-ea"/>
              </a:rPr>
              <a:t>注册人根据该页面提示，对自身信息进行填写，</a:t>
            </a:r>
            <a:r>
              <a:rPr lang="en-US" altLang="zh-CN">
                <a:solidFill>
                  <a:schemeClr val="bg1"/>
                </a:solidFill>
                <a:sym typeface="+mn-ea"/>
              </a:rPr>
              <a:t> </a:t>
            </a:r>
            <a:r>
              <a:rPr lang="zh-CN" altLang="en-US">
                <a:solidFill>
                  <a:schemeClr val="bg1"/>
                </a:solidFill>
                <a:sym typeface="+mn-ea"/>
              </a:rPr>
              <a:t>填写后点击下方【生效】，系统提示，是否提交，点击【</a:t>
            </a:r>
            <a:r>
              <a:rPr lang="zh-CN" altLang="en-US">
                <a:solidFill>
                  <a:schemeClr val="bg1"/>
                </a:solidFill>
                <a:sym typeface="+mn-ea"/>
              </a:rPr>
              <a:t>确认】即可完成</a:t>
            </a:r>
            <a:r>
              <a:rPr lang="zh-CN" altLang="en-US">
                <a:solidFill>
                  <a:schemeClr val="bg1"/>
                </a:solidFill>
                <a:sym typeface="+mn-ea"/>
              </a:rPr>
              <a:t>提交，</a:t>
            </a:r>
            <a:endParaRPr lang="zh-CN" altLang="en-US">
              <a:solidFill>
                <a:schemeClr val="bg1"/>
              </a:solidFill>
              <a:sym typeface="+mn-ea"/>
            </a:endParaRPr>
          </a:p>
          <a:p>
            <a:endParaRPr lang="zh-CN" altLang="en-US">
              <a:solidFill>
                <a:schemeClr val="bg1"/>
              </a:solidFill>
              <a:sym typeface="+mn-ea"/>
            </a:endParaRPr>
          </a:p>
          <a:p>
            <a:endParaRPr lang="zh-CN" altLang="en-US">
              <a:solidFill>
                <a:schemeClr val="bg1"/>
              </a:solidFill>
              <a:sym typeface="+mn-ea"/>
            </a:endParaRPr>
          </a:p>
          <a:p>
            <a:endParaRPr lang="zh-CN" altLang="en-US">
              <a:solidFill>
                <a:schemeClr val="bg1"/>
              </a:solidFill>
              <a:sym typeface="+mn-ea"/>
            </a:endParaRPr>
          </a:p>
          <a:p>
            <a:endParaRPr lang="zh-CN" altLang="en-US">
              <a:solidFill>
                <a:schemeClr val="bg1"/>
              </a:solidFill>
              <a:sym typeface="+mn-ea"/>
            </a:endParaRPr>
          </a:p>
          <a:p>
            <a:r>
              <a:rPr lang="zh-CN" altLang="en-US">
                <a:solidFill>
                  <a:schemeClr val="bg1"/>
                </a:solidFill>
                <a:sym typeface="+mn-ea"/>
              </a:rPr>
              <a:t>注意：</a:t>
            </a:r>
            <a:endParaRPr lang="zh-CN" altLang="en-US">
              <a:solidFill>
                <a:schemeClr val="bg1"/>
              </a:solidFill>
              <a:sym typeface="+mn-ea"/>
            </a:endParaRPr>
          </a:p>
          <a:p>
            <a:r>
              <a:rPr lang="en-US" altLang="zh-CN">
                <a:solidFill>
                  <a:schemeClr val="bg1"/>
                </a:solidFill>
                <a:sym typeface="+mn-ea"/>
              </a:rPr>
              <a:t>1.</a:t>
            </a:r>
            <a:r>
              <a:rPr lang="zh-CN" altLang="en-US">
                <a:solidFill>
                  <a:schemeClr val="bg1"/>
                </a:solidFill>
                <a:sym typeface="+mn-ea"/>
              </a:rPr>
              <a:t>信息填写请反复检查便于后续对申请人审核使用。</a:t>
            </a:r>
            <a:endParaRPr lang="zh-CN" altLang="en-US">
              <a:solidFill>
                <a:schemeClr val="bg1"/>
              </a:solidFill>
              <a:sym typeface="+mn-ea"/>
            </a:endParaRPr>
          </a:p>
          <a:p>
            <a:r>
              <a:rPr lang="en-US" altLang="zh-CN">
                <a:solidFill>
                  <a:schemeClr val="bg1"/>
                </a:solidFill>
                <a:sym typeface="+mn-ea"/>
              </a:rPr>
              <a:t>2.</a:t>
            </a:r>
            <a:r>
              <a:rPr lang="zh-CN" altLang="en-US">
                <a:solidFill>
                  <a:schemeClr val="bg1"/>
                </a:solidFill>
                <a:sym typeface="+mn-ea"/>
              </a:rPr>
              <a:t>【保存】按键仅对当前填写信息做保存作用。</a:t>
            </a:r>
            <a:endParaRPr lang="zh-CN" altLang="en-US">
              <a:solidFill>
                <a:schemeClr val="bg1"/>
              </a:solidFill>
              <a:sym typeface="+mn-ea"/>
            </a:endParaRPr>
          </a:p>
          <a:p>
            <a:endParaRPr lang="en-US" altLang="zh-CN">
              <a:solidFill>
                <a:schemeClr val="bg1"/>
              </a:solidFill>
            </a:endParaRPr>
          </a:p>
          <a:p>
            <a:endParaRPr lang="zh-CN" altLang="en-US">
              <a:solidFill>
                <a:schemeClr val="bg1"/>
              </a:solidFill>
            </a:endParaRPr>
          </a:p>
          <a:p>
            <a:endParaRPr lang="zh-CN" altLang="en-US">
              <a:solidFill>
                <a:schemeClr val="bg1"/>
              </a:solidFill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6369050" y="3663950"/>
            <a:ext cx="1763395" cy="567690"/>
            <a:chOff x="6122" y="7148"/>
            <a:chExt cx="2777" cy="894"/>
          </a:xfrm>
        </p:grpSpPr>
        <p:cxnSp>
          <p:nvCxnSpPr>
            <p:cNvPr id="5" name="直接箭头连接符 4"/>
            <p:cNvCxnSpPr>
              <a:stCxn id="7" idx="1"/>
            </p:cNvCxnSpPr>
            <p:nvPr/>
          </p:nvCxnSpPr>
          <p:spPr>
            <a:xfrm flipH="1">
              <a:off x="6122" y="7703"/>
              <a:ext cx="780" cy="339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文本框 6"/>
            <p:cNvSpPr txBox="1"/>
            <p:nvPr/>
          </p:nvSpPr>
          <p:spPr>
            <a:xfrm rot="20940000">
              <a:off x="6883" y="7148"/>
              <a:ext cx="2016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1200">
                  <a:gradFill>
                    <a:gsLst>
                      <a:gs pos="0">
                        <a:srgbClr val="FF0000"/>
                      </a:gs>
                      <a:gs pos="100000">
                        <a:srgbClr val="832B2B"/>
                      </a:gs>
                    </a:gsLst>
                    <a:lin ang="5400000" scaled="0"/>
                  </a:gradFill>
                </a:rPr>
                <a:t>信息填写后点击</a:t>
              </a:r>
              <a:endParaRPr lang="zh-CN" altLang="en-US" sz="1200">
                <a:gradFill>
                  <a:gsLst>
                    <a:gs pos="0">
                      <a:srgbClr val="FF0000"/>
                    </a:gs>
                    <a:gs pos="100000">
                      <a:srgbClr val="832B2B"/>
                    </a:gs>
                  </a:gsLst>
                  <a:lin ang="5400000" scaled="0"/>
                </a:gradFill>
              </a:endParaRPr>
            </a:p>
            <a:p>
              <a:r>
                <a:rPr lang="zh-CN" altLang="en-US" sz="1200">
                  <a:gradFill>
                    <a:gsLst>
                      <a:gs pos="0">
                        <a:srgbClr val="FF0000"/>
                      </a:gs>
                      <a:gs pos="100000">
                        <a:srgbClr val="832B2B"/>
                      </a:gs>
                    </a:gsLst>
                    <a:lin ang="5400000" scaled="0"/>
                  </a:gradFill>
                </a:rPr>
                <a:t>【</a:t>
              </a:r>
              <a:r>
                <a:rPr lang="zh-CN" altLang="en-US" sz="1200">
                  <a:gradFill>
                    <a:gsLst>
                      <a:gs pos="0">
                        <a:srgbClr val="FF0000"/>
                      </a:gs>
                      <a:gs pos="100000">
                        <a:srgbClr val="832B2B"/>
                      </a:gs>
                    </a:gsLst>
                    <a:lin ang="5400000" scaled="0"/>
                  </a:gradFill>
                </a:rPr>
                <a:t>生效】</a:t>
              </a:r>
              <a:endParaRPr lang="zh-CN" altLang="en-US" sz="1200">
                <a:gradFill>
                  <a:gsLst>
                    <a:gs pos="0">
                      <a:srgbClr val="FF0000"/>
                    </a:gs>
                    <a:gs pos="100000">
                      <a:srgbClr val="832B2B"/>
                    </a:gs>
                  </a:gsLst>
                  <a:lin ang="5400000" scaled="0"/>
                </a:gradFill>
              </a:endParaRPr>
            </a:p>
          </p:txBody>
        </p:sp>
      </p:grpSp>
    </p:spTree>
    <p:custDataLst>
      <p:tags r:id="rId3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7959725" y="639445"/>
            <a:ext cx="310070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bg1"/>
                </a:solidFill>
              </a:rPr>
              <a:t>注册</a:t>
            </a:r>
            <a:r>
              <a:rPr lang="zh-CN" altLang="en-US">
                <a:solidFill>
                  <a:schemeClr val="bg1"/>
                </a:solidFill>
              </a:rPr>
              <a:t>页面</a:t>
            </a:r>
            <a:endParaRPr lang="zh-CN" altLang="en-US">
              <a:solidFill>
                <a:schemeClr val="bg1"/>
              </a:solidFill>
            </a:endParaRPr>
          </a:p>
          <a:p>
            <a:endParaRPr lang="zh-CN" altLang="en-US">
              <a:solidFill>
                <a:schemeClr val="bg1"/>
              </a:solidFill>
            </a:endParaRPr>
          </a:p>
          <a:p>
            <a:r>
              <a:rPr lang="en-US" altLang="zh-CN">
                <a:solidFill>
                  <a:schemeClr val="bg1"/>
                </a:solidFill>
              </a:rPr>
              <a:t>1.</a:t>
            </a:r>
            <a:r>
              <a:rPr lang="zh-CN" altLang="en-US">
                <a:solidFill>
                  <a:schemeClr val="bg1"/>
                </a:solidFill>
              </a:rPr>
              <a:t>提交资料后，页面提示</a:t>
            </a:r>
            <a:r>
              <a:rPr lang="en-US" altLang="zh-CN">
                <a:solidFill>
                  <a:schemeClr val="bg1"/>
                </a:solidFill>
              </a:rPr>
              <a:t> </a:t>
            </a:r>
            <a:r>
              <a:rPr lang="zh-CN" altLang="en-US">
                <a:solidFill>
                  <a:schemeClr val="bg1"/>
                </a:solidFill>
              </a:rPr>
              <a:t>提交成功。</a:t>
            </a:r>
            <a:endParaRPr lang="zh-CN" altLang="en-US">
              <a:solidFill>
                <a:schemeClr val="bg1"/>
              </a:solidFill>
            </a:endParaRPr>
          </a:p>
          <a:p>
            <a:endParaRPr lang="zh-CN" altLang="en-US">
              <a:solidFill>
                <a:schemeClr val="bg1"/>
              </a:solidFill>
            </a:endParaRPr>
          </a:p>
          <a:p>
            <a:r>
              <a:rPr lang="zh-CN" altLang="en-US">
                <a:solidFill>
                  <a:schemeClr val="bg1"/>
                </a:solidFill>
              </a:rPr>
              <a:t>注册人等待审核即可。审核信息将通过短信或邮件方式告知注册人已通过或驳回。</a:t>
            </a:r>
            <a:endParaRPr lang="zh-CN" altLang="en-US">
              <a:solidFill>
                <a:schemeClr val="bg1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1455" y="639445"/>
            <a:ext cx="7621905" cy="452247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7959725" y="639445"/>
            <a:ext cx="3100705" cy="36925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bg1"/>
                </a:solidFill>
              </a:rPr>
              <a:t>供应商</a:t>
            </a:r>
            <a:r>
              <a:rPr lang="en-US" altLang="zh-CN">
                <a:solidFill>
                  <a:schemeClr val="bg1"/>
                </a:solidFill>
              </a:rPr>
              <a:t> </a:t>
            </a:r>
            <a:r>
              <a:rPr lang="zh-CN" altLang="en-US">
                <a:solidFill>
                  <a:schemeClr val="bg1"/>
                </a:solidFill>
              </a:rPr>
              <a:t>页面</a:t>
            </a:r>
            <a:endParaRPr lang="zh-CN" altLang="en-US">
              <a:solidFill>
                <a:schemeClr val="bg1"/>
              </a:solidFill>
            </a:endParaRPr>
          </a:p>
          <a:p>
            <a:endParaRPr lang="zh-CN" altLang="en-US">
              <a:solidFill>
                <a:schemeClr val="bg1"/>
              </a:solidFill>
            </a:endParaRPr>
          </a:p>
          <a:p>
            <a:r>
              <a:rPr lang="en-US" altLang="zh-CN">
                <a:solidFill>
                  <a:schemeClr val="bg1"/>
                </a:solidFill>
              </a:rPr>
              <a:t>1.</a:t>
            </a:r>
            <a:r>
              <a:rPr lang="zh-CN" altLang="en-US">
                <a:solidFill>
                  <a:schemeClr val="bg1"/>
                </a:solidFill>
              </a:rPr>
              <a:t>接收到注册成功通知后，</a:t>
            </a:r>
            <a:r>
              <a:rPr lang="en-US" altLang="zh-CN">
                <a:solidFill>
                  <a:schemeClr val="bg1"/>
                </a:solidFill>
              </a:rPr>
              <a:t> </a:t>
            </a:r>
            <a:r>
              <a:rPr lang="zh-CN" altLang="en-US">
                <a:solidFill>
                  <a:schemeClr val="bg1"/>
                </a:solidFill>
              </a:rPr>
              <a:t>注册人使用帐号密码登录，左侧为投标人视窗</a:t>
            </a:r>
            <a:r>
              <a:rPr lang="zh-CN" altLang="en-US">
                <a:solidFill>
                  <a:schemeClr val="bg1"/>
                </a:solidFill>
              </a:rPr>
              <a:t>页面。</a:t>
            </a:r>
            <a:endParaRPr lang="zh-CN" altLang="en-US">
              <a:solidFill>
                <a:schemeClr val="bg1"/>
              </a:solidFill>
            </a:endParaRPr>
          </a:p>
          <a:p>
            <a:endParaRPr lang="zh-CN" altLang="en-US">
              <a:solidFill>
                <a:schemeClr val="bg1"/>
              </a:solidFill>
            </a:endParaRPr>
          </a:p>
          <a:p>
            <a:r>
              <a:rPr lang="zh-CN" altLang="en-US">
                <a:solidFill>
                  <a:schemeClr val="bg1"/>
                </a:solidFill>
              </a:rPr>
              <a:t>完成以上注册的投标人可在该页面进行中化商务相关的招投标业务，根据左侧【投标管理】，【综合办公】，【系统管理】菜单进行操作即可。</a:t>
            </a:r>
            <a:endParaRPr lang="en-US" altLang="zh-CN">
              <a:solidFill>
                <a:schemeClr val="bg1"/>
              </a:solidFill>
            </a:endParaRPr>
          </a:p>
          <a:p>
            <a:endParaRPr lang="zh-CN" altLang="en-US">
              <a:solidFill>
                <a:schemeClr val="bg1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1455" y="639445"/>
            <a:ext cx="7590155" cy="442976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7959725" y="639445"/>
            <a:ext cx="310070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bg1"/>
                </a:solidFill>
              </a:rPr>
              <a:t>登录页面</a:t>
            </a:r>
            <a:endParaRPr lang="zh-CN" altLang="en-US">
              <a:solidFill>
                <a:schemeClr val="bg1"/>
              </a:solidFill>
            </a:endParaRPr>
          </a:p>
          <a:p>
            <a:endParaRPr lang="zh-CN" altLang="en-US">
              <a:solidFill>
                <a:schemeClr val="bg1"/>
              </a:solidFill>
            </a:endParaRPr>
          </a:p>
          <a:p>
            <a:r>
              <a:rPr lang="en-US" altLang="zh-CN">
                <a:solidFill>
                  <a:schemeClr val="bg1"/>
                </a:solidFill>
              </a:rPr>
              <a:t>1.</a:t>
            </a:r>
            <a:r>
              <a:rPr lang="zh-CN" altLang="en-US">
                <a:solidFill>
                  <a:schemeClr val="bg1"/>
                </a:solidFill>
              </a:rPr>
              <a:t>点击左侧菜单【系统管理】</a:t>
            </a:r>
            <a:r>
              <a:rPr lang="en-US" altLang="zh-CN">
                <a:solidFill>
                  <a:schemeClr val="bg1"/>
                </a:solidFill>
              </a:rPr>
              <a:t>-</a:t>
            </a:r>
            <a:r>
              <a:rPr lang="zh-CN" altLang="en-US">
                <a:solidFill>
                  <a:schemeClr val="bg1"/>
                </a:solidFill>
              </a:rPr>
              <a:t>【申请成为供应商】页面展开右侧，选择中化环境选项</a:t>
            </a:r>
            <a:r>
              <a:rPr lang="en-US" altLang="zh-CN">
                <a:solidFill>
                  <a:schemeClr val="bg1"/>
                </a:solidFill>
              </a:rPr>
              <a:t> </a:t>
            </a:r>
            <a:r>
              <a:rPr lang="zh-CN" altLang="en-US">
                <a:solidFill>
                  <a:schemeClr val="bg1"/>
                </a:solidFill>
              </a:rPr>
              <a:t>【申请成为供应商】按钮。</a:t>
            </a:r>
            <a:endParaRPr lang="zh-CN" altLang="en-US">
              <a:solidFill>
                <a:schemeClr val="bg1"/>
              </a:solidFill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9055" y="820420"/>
            <a:ext cx="7900035" cy="405384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7959725" y="639445"/>
            <a:ext cx="3100705" cy="59080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bg1"/>
                </a:solidFill>
              </a:rPr>
              <a:t>环境</a:t>
            </a:r>
            <a:r>
              <a:rPr lang="zh-CN" altLang="en-US">
                <a:solidFill>
                  <a:schemeClr val="bg1"/>
                </a:solidFill>
              </a:rPr>
              <a:t>子平台供应商</a:t>
            </a:r>
            <a:r>
              <a:rPr lang="zh-CN" altLang="en-US">
                <a:solidFill>
                  <a:schemeClr val="bg1"/>
                </a:solidFill>
              </a:rPr>
              <a:t>注册</a:t>
            </a:r>
            <a:endParaRPr lang="zh-CN" altLang="en-US">
              <a:solidFill>
                <a:schemeClr val="bg1"/>
              </a:solidFill>
            </a:endParaRPr>
          </a:p>
          <a:p>
            <a:endParaRPr lang="zh-CN" altLang="en-US">
              <a:solidFill>
                <a:schemeClr val="bg1"/>
              </a:solidFill>
            </a:endParaRPr>
          </a:p>
          <a:p>
            <a:r>
              <a:rPr lang="en-US" altLang="zh-CN">
                <a:solidFill>
                  <a:schemeClr val="bg1"/>
                </a:solidFill>
              </a:rPr>
              <a:t>1.</a:t>
            </a:r>
            <a:r>
              <a:rPr lang="zh-CN" altLang="en-US">
                <a:solidFill>
                  <a:schemeClr val="bg1"/>
                </a:solidFill>
              </a:rPr>
              <a:t>点击【申请成为供应商】安检后页面展开，</a:t>
            </a:r>
            <a:r>
              <a:rPr lang="en-US" altLang="zh-CN">
                <a:solidFill>
                  <a:schemeClr val="bg1"/>
                </a:solidFill>
              </a:rPr>
              <a:t> </a:t>
            </a:r>
            <a:r>
              <a:rPr lang="zh-CN" altLang="en-US">
                <a:solidFill>
                  <a:schemeClr val="bg1"/>
                </a:solidFill>
              </a:rPr>
              <a:t>上半段为该供应商的基础信息，下半段为申请该子平台供应商要求的字段，请供应商根据自身进行</a:t>
            </a:r>
            <a:r>
              <a:rPr lang="zh-CN" altLang="en-US">
                <a:solidFill>
                  <a:schemeClr val="bg1"/>
                </a:solidFill>
              </a:rPr>
              <a:t>填写。</a:t>
            </a:r>
            <a:endParaRPr lang="zh-CN" altLang="en-US">
              <a:solidFill>
                <a:schemeClr val="bg1"/>
              </a:solidFill>
            </a:endParaRPr>
          </a:p>
          <a:p>
            <a:endParaRPr lang="zh-CN" altLang="en-US">
              <a:solidFill>
                <a:schemeClr val="bg1"/>
              </a:solidFill>
            </a:endParaRPr>
          </a:p>
          <a:p>
            <a:r>
              <a:rPr lang="en-US" altLang="zh-CN">
                <a:solidFill>
                  <a:schemeClr val="bg1"/>
                </a:solidFill>
              </a:rPr>
              <a:t>2.</a:t>
            </a:r>
            <a:r>
              <a:rPr lang="zh-CN" altLang="en-US">
                <a:solidFill>
                  <a:schemeClr val="bg1"/>
                </a:solidFill>
              </a:rPr>
              <a:t>【入库专业部分】点击后菜单伸展，可支持供应商多选，选择后入库专业下方</a:t>
            </a:r>
            <a:r>
              <a:rPr lang="zh-CN" altLang="en-US">
                <a:solidFill>
                  <a:schemeClr val="bg1"/>
                </a:solidFill>
              </a:rPr>
              <a:t>显示</a:t>
            </a:r>
            <a:endParaRPr lang="zh-CN" altLang="en-US">
              <a:solidFill>
                <a:schemeClr val="bg1"/>
              </a:solidFill>
            </a:endParaRPr>
          </a:p>
          <a:p>
            <a:endParaRPr lang="zh-CN" altLang="en-US">
              <a:solidFill>
                <a:schemeClr val="bg1"/>
              </a:solidFill>
            </a:endParaRPr>
          </a:p>
          <a:p>
            <a:r>
              <a:rPr lang="en-US" altLang="zh-CN">
                <a:solidFill>
                  <a:schemeClr val="bg1"/>
                </a:solidFill>
              </a:rPr>
              <a:t>3.</a:t>
            </a:r>
            <a:r>
              <a:rPr lang="zh-CN" altLang="en-US">
                <a:solidFill>
                  <a:schemeClr val="bg1"/>
                </a:solidFill>
              </a:rPr>
              <a:t>联系人姓名及电话请填写正确信息，</a:t>
            </a:r>
            <a:r>
              <a:rPr lang="en-US" altLang="zh-CN">
                <a:solidFill>
                  <a:schemeClr val="bg1"/>
                </a:solidFill>
              </a:rPr>
              <a:t> </a:t>
            </a:r>
            <a:r>
              <a:rPr lang="zh-CN" altLang="en-US">
                <a:solidFill>
                  <a:schemeClr val="bg1"/>
                </a:solidFill>
              </a:rPr>
              <a:t>便于子平台审核过程和后期联系相应</a:t>
            </a:r>
            <a:r>
              <a:rPr lang="zh-CN" altLang="en-US">
                <a:solidFill>
                  <a:schemeClr val="bg1"/>
                </a:solidFill>
              </a:rPr>
              <a:t>负责人。</a:t>
            </a:r>
            <a:endParaRPr lang="zh-CN" altLang="en-US">
              <a:solidFill>
                <a:schemeClr val="bg1"/>
              </a:solidFill>
            </a:endParaRPr>
          </a:p>
          <a:p>
            <a:endParaRPr lang="zh-CN" altLang="en-US">
              <a:solidFill>
                <a:schemeClr val="bg1"/>
              </a:solidFill>
            </a:endParaRPr>
          </a:p>
          <a:p>
            <a:r>
              <a:rPr lang="en-US" altLang="zh-CN">
                <a:solidFill>
                  <a:schemeClr val="bg1"/>
                </a:solidFill>
              </a:rPr>
              <a:t>4.</a:t>
            </a:r>
            <a:r>
              <a:rPr lang="zh-CN" altLang="en-US">
                <a:solidFill>
                  <a:schemeClr val="bg1"/>
                </a:solidFill>
              </a:rPr>
              <a:t>信息填写完成后</a:t>
            </a:r>
            <a:r>
              <a:rPr lang="en-US" altLang="zh-CN">
                <a:solidFill>
                  <a:schemeClr val="bg1"/>
                </a:solidFill>
              </a:rPr>
              <a:t> </a:t>
            </a:r>
            <a:r>
              <a:rPr lang="zh-CN" altLang="en-US">
                <a:solidFill>
                  <a:schemeClr val="bg1"/>
                </a:solidFill>
              </a:rPr>
              <a:t>点击</a:t>
            </a:r>
            <a:r>
              <a:rPr lang="en-US" altLang="zh-CN">
                <a:solidFill>
                  <a:schemeClr val="bg1"/>
                </a:solidFill>
              </a:rPr>
              <a:t> </a:t>
            </a:r>
            <a:r>
              <a:rPr lang="zh-CN" altLang="en-US">
                <a:solidFill>
                  <a:schemeClr val="bg1"/>
                </a:solidFill>
              </a:rPr>
              <a:t>【提交审批】等待子平台管理员审核。审核通过后申请状态变为【审批</a:t>
            </a:r>
            <a:r>
              <a:rPr lang="zh-CN" altLang="en-US">
                <a:solidFill>
                  <a:schemeClr val="bg1"/>
                </a:solidFill>
              </a:rPr>
              <a:t>通过】</a:t>
            </a:r>
            <a:endParaRPr lang="zh-CN" altLang="en-US">
              <a:solidFill>
                <a:schemeClr val="bg1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1455" y="639445"/>
            <a:ext cx="7618095" cy="469328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7959725" y="639445"/>
            <a:ext cx="3100705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bg1"/>
                </a:solidFill>
              </a:rPr>
              <a:t>子平台管理员</a:t>
            </a:r>
            <a:r>
              <a:rPr lang="zh-CN" altLang="en-US">
                <a:solidFill>
                  <a:schemeClr val="bg1"/>
                </a:solidFill>
              </a:rPr>
              <a:t>页面</a:t>
            </a:r>
            <a:endParaRPr lang="zh-CN" altLang="en-US">
              <a:solidFill>
                <a:schemeClr val="bg1"/>
              </a:solidFill>
            </a:endParaRPr>
          </a:p>
          <a:p>
            <a:endParaRPr lang="zh-CN" altLang="en-US">
              <a:solidFill>
                <a:schemeClr val="bg1"/>
              </a:solidFill>
            </a:endParaRPr>
          </a:p>
          <a:p>
            <a:r>
              <a:rPr lang="en-US" altLang="zh-CN">
                <a:solidFill>
                  <a:schemeClr val="bg1"/>
                </a:solidFill>
              </a:rPr>
              <a:t>1.</a:t>
            </a:r>
            <a:r>
              <a:rPr lang="zh-CN" altLang="en-US">
                <a:solidFill>
                  <a:schemeClr val="bg1"/>
                </a:solidFill>
              </a:rPr>
              <a:t>子平台管理员登录页面后，点击左侧【审批管理】菜单，【待审批任务】即可展开待审批业务，</a:t>
            </a:r>
            <a:r>
              <a:rPr lang="en-US" altLang="zh-CN">
                <a:solidFill>
                  <a:schemeClr val="bg1"/>
                </a:solidFill>
              </a:rPr>
              <a:t> </a:t>
            </a:r>
            <a:r>
              <a:rPr lang="zh-CN" altLang="en-US">
                <a:solidFill>
                  <a:schemeClr val="bg1"/>
                </a:solidFill>
              </a:rPr>
              <a:t>点击右侧【审批】按钮后即可对申请进行</a:t>
            </a:r>
            <a:r>
              <a:rPr lang="zh-CN" altLang="en-US">
                <a:solidFill>
                  <a:schemeClr val="bg1"/>
                </a:solidFill>
              </a:rPr>
              <a:t>审批。</a:t>
            </a:r>
            <a:endParaRPr lang="zh-CN" altLang="en-US">
              <a:solidFill>
                <a:schemeClr val="bg1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9060" y="302895"/>
            <a:ext cx="7826375" cy="355790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475" y="4114800"/>
            <a:ext cx="1224915" cy="27432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2165" y="4118610"/>
            <a:ext cx="1423670" cy="2739390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ISCONTENTSTITLE" val="0"/>
  <p:tag name="KSO_WM_UNIT_PRESET_TEXT" val="空白演示"/>
  <p:tag name="KSO_WM_UNIT_NOCLEAR" val="0"/>
  <p:tag name="KSO_WM_UNIT_VALUE" val="13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187308_1*a*1"/>
  <p:tag name="KSO_WM_TEMPLATE_CATEGORY" val="custom"/>
  <p:tag name="KSO_WM_TEMPLATE_INDEX" val="20187308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</p:tagLst>
</file>

<file path=ppt/tags/tag11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</p:tagLst>
</file>

<file path=ppt/tags/tag12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</p:tagLst>
</file>

<file path=ppt/tags/tag2.xml><?xml version="1.0" encoding="utf-8"?>
<p:tagLst xmlns:p="http://schemas.openxmlformats.org/presentationml/2006/main">
  <p:tag name="KSO_WM_UNIT_ISCONTENTSTITLE" val="0"/>
  <p:tag name="KSO_WM_UNIT_PRESET_TEXT" val="在此输入您的封面副标题"/>
  <p:tag name="KSO_WM_UNIT_NOCLEAR" val="0"/>
  <p:tag name="KSO_WM_UNIT_VALUE" val="156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187308_1*b*1"/>
  <p:tag name="KSO_WM_TEMPLATE_CATEGORY" val="custom"/>
  <p:tag name="KSO_WM_TEMPLATE_INDEX" val="20187308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</p:tagLst>
</file>

<file path=ppt/tags/tag4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</p:tagLst>
</file>

<file path=ppt/tags/tag5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</p:tagLst>
</file>

<file path=ppt/tags/tag6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</p:tagLst>
</file>

<file path=ppt/tags/tag7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</p:tagLst>
</file>

<file path=ppt/tags/tag8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</p:tagLst>
</file>

<file path=ppt/tags/tag9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1234</Words>
  <Application>WPS 演示</Application>
  <PresentationFormat>宽屏</PresentationFormat>
  <Paragraphs>82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9" baseType="lpstr">
      <vt:lpstr>Arial</vt:lpstr>
      <vt:lpstr>宋体</vt:lpstr>
      <vt:lpstr>Wingdings</vt:lpstr>
      <vt:lpstr>思源黑体</vt:lpstr>
      <vt:lpstr>黑体</vt:lpstr>
      <vt:lpstr>微软雅黑</vt:lpstr>
      <vt:lpstr>Calibri</vt:lpstr>
      <vt:lpstr>Arial Unicode MS</vt:lpstr>
      <vt:lpstr>Office 主题</vt:lpstr>
      <vt:lpstr>中化环境电子招投标平台 供应商注册流程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jesse cheng</dc:creator>
  <cp:lastModifiedBy>程野</cp:lastModifiedBy>
  <cp:revision>4</cp:revision>
  <dcterms:created xsi:type="dcterms:W3CDTF">2021-06-21T11:01:00Z</dcterms:created>
  <dcterms:modified xsi:type="dcterms:W3CDTF">2021-06-28T03:29:55Z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ABD953579A124643B0E4E26EA1A85E76</vt:lpwstr>
  </property>
  <property fmtid="{D5CDD505-2E9C-101B-9397-08002B2CF9AE}" pid="3" name="KSOProductBuildVer">
    <vt:lpwstr>2052-11.1.0.10578</vt:lpwstr>
  </property>
</Properties>
</file>