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80" r:id="rId6"/>
    <p:sldId id="259" r:id="rId7"/>
    <p:sldId id="260" r:id="rId8"/>
    <p:sldId id="261" r:id="rId9"/>
    <p:sldId id="262" r:id="rId10"/>
    <p:sldId id="292" r:id="rId11"/>
    <p:sldId id="27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90725" y="1727835"/>
            <a:ext cx="8209915" cy="12598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500">
                <a:solidFill>
                  <a:schemeClr val="bg1"/>
                </a:solidFill>
              </a:rPr>
              <a:t>中化环境电子招投标平台</a:t>
            </a:r>
            <a:br>
              <a:rPr lang="zh-CN" altLang="en-US" sz="4500">
                <a:solidFill>
                  <a:schemeClr val="bg1"/>
                </a:solidFill>
              </a:rPr>
            </a:br>
            <a:r>
              <a:rPr lang="zh-CN" altLang="en-US" sz="4500">
                <a:solidFill>
                  <a:schemeClr val="bg1"/>
                </a:solidFill>
              </a:rPr>
              <a:t>竞争性谈判流程</a:t>
            </a:r>
            <a:endParaRPr lang="zh-CN" altLang="en-US" sz="4500">
              <a:solidFill>
                <a:schemeClr val="bg1"/>
              </a:solidFill>
            </a:endParaRPr>
          </a:p>
        </p:txBody>
      </p:sp>
      <p:sp>
        <p:nvSpPr>
          <p:cNvPr id="5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70835" y="4935220"/>
            <a:ext cx="2415540" cy="35750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vert="horz" lIns="101600" tIns="38100" rIns="76200" bIns="381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>
                <a:solidFill>
                  <a:schemeClr val="bg1"/>
                </a:solidFill>
              </a:rPr>
              <a:t>上海汇招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11250" y="3195320"/>
            <a:ext cx="9971405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14440" y="4935220"/>
            <a:ext cx="2766695" cy="3683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+mj-lt"/>
                <a:ea typeface="+mj-lt"/>
              </a:rPr>
              <a:t>解决方案事业部编写</a:t>
            </a:r>
            <a:endParaRPr lang="zh-CN" altLang="en-US">
              <a:solidFill>
                <a:schemeClr val="bg1"/>
              </a:solidFill>
              <a:latin typeface="+mj-lt"/>
              <a:ea typeface="+mj-lt"/>
            </a:endParaRPr>
          </a:p>
        </p:txBody>
      </p:sp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7" grpId="0" bldLvl="0" animBg="1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15" y="639445"/>
            <a:ext cx="7622540" cy="5238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2130" y="2275205"/>
            <a:ext cx="3100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登录页面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打开浏览器登录中化商务电子招投标平台，登录方式提供三种</a:t>
            </a:r>
            <a:r>
              <a:rPr lang="en-US" altLang="zh-CN">
                <a:solidFill>
                  <a:schemeClr val="bg1"/>
                </a:solidFill>
              </a:rPr>
              <a:t>[</a:t>
            </a:r>
            <a:r>
              <a:rPr lang="zh-CN" altLang="en-US">
                <a:solidFill>
                  <a:schemeClr val="bg1"/>
                </a:solidFill>
              </a:rPr>
              <a:t>帐号密码登录</a:t>
            </a:r>
            <a:r>
              <a:rPr lang="en-US" altLang="zh-CN">
                <a:solidFill>
                  <a:schemeClr val="bg1"/>
                </a:solidFill>
              </a:rPr>
              <a:t>]</a:t>
            </a:r>
            <a:r>
              <a:rPr lang="zh-CN" altLang="en-US">
                <a:solidFill>
                  <a:schemeClr val="bg1"/>
                </a:solidFill>
              </a:rPr>
              <a:t>，</a:t>
            </a:r>
            <a:r>
              <a:rPr lang="en-US" altLang="zh-CN">
                <a:solidFill>
                  <a:schemeClr val="bg1"/>
                </a:solidFill>
              </a:rPr>
              <a:t>[CA</a:t>
            </a:r>
            <a:r>
              <a:rPr lang="zh-CN" altLang="en-US">
                <a:solidFill>
                  <a:schemeClr val="bg1"/>
                </a:solidFill>
              </a:rPr>
              <a:t>登录</a:t>
            </a:r>
            <a:r>
              <a:rPr lang="en-US" altLang="zh-CN">
                <a:solidFill>
                  <a:schemeClr val="bg1"/>
                </a:solidFill>
              </a:rPr>
              <a:t>],[</a:t>
            </a:r>
            <a:r>
              <a:rPr lang="zh-CN" altLang="en-US">
                <a:solidFill>
                  <a:schemeClr val="bg1"/>
                </a:solidFill>
              </a:rPr>
              <a:t>扫码登录</a:t>
            </a:r>
            <a:r>
              <a:rPr lang="en-US" altLang="zh-CN">
                <a:solidFill>
                  <a:schemeClr val="bg1"/>
                </a:solidFill>
              </a:rPr>
              <a:t>]</a:t>
            </a:r>
            <a:r>
              <a:rPr lang="zh-CN" altLang="en-US">
                <a:solidFill>
                  <a:schemeClr val="bg1"/>
                </a:solidFill>
              </a:rPr>
              <a:t>，本文档仅对帐号密码登录方式做引导解释。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</a:t>
            </a:r>
            <a:r>
              <a:rPr lang="zh-CN" altLang="en-US">
                <a:solidFill>
                  <a:schemeClr val="bg1"/>
                </a:solidFill>
              </a:rPr>
              <a:t>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52165" y="2829560"/>
            <a:ext cx="60147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竞争性谈判</a:t>
            </a:r>
            <a:endParaRPr lang="zh-CN" altLang="en-US" sz="720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95590" y="2081530"/>
            <a:ext cx="31007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竞争性谈判邀请回执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投标人，根据该页面提示，操作是否参加改项目。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如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确认参加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需要该项目，需点击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获取文件即电子发票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页面获取文件。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3.</a:t>
            </a:r>
            <a:r>
              <a:rPr lang="zh-CN" altLang="en-US">
                <a:solidFill>
                  <a:schemeClr val="bg1"/>
                </a:solidFill>
              </a:rPr>
              <a:t>获取完毕之后，可到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我的项目</a:t>
            </a:r>
            <a:r>
              <a:rPr lang="en-US" altLang="zh-CN">
                <a:solidFill>
                  <a:schemeClr val="bg1"/>
                </a:solidFill>
              </a:rPr>
              <a:t> ”</a:t>
            </a:r>
            <a:r>
              <a:rPr lang="zh-CN" altLang="en-US">
                <a:solidFill>
                  <a:schemeClr val="bg1"/>
                </a:solidFill>
              </a:rPr>
              <a:t>页面，对该项目进行操作。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注意：公开报名项目，需点开在线报名操作。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" y="374015"/>
            <a:ext cx="7488555" cy="27070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" y="1350010"/>
            <a:ext cx="7459345" cy="2587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" y="2578100"/>
            <a:ext cx="7525385" cy="24879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54975" y="639445"/>
            <a:ext cx="310070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主控台页面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点击操作进入主控台页面。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2.“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采购文件澄清管理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页面，即可以对采购文件提出问题，项目经理可对此进行回复（不是必要操作）。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注意：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主控台信息蓝色图标为当前阶段可操作项。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主控台信息灰色图标为当前阶段不可操作项。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评审管理澄清同采购文件澄清管理一致，项目经理和评审专家进行回复。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6850" y="6407150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340" y="270510"/>
            <a:ext cx="7331710" cy="33445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" y="1189355"/>
            <a:ext cx="7331710" cy="3228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" y="1833245"/>
            <a:ext cx="7331710" cy="388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0" y="2951480"/>
            <a:ext cx="7331710" cy="11830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72120" y="1760855"/>
            <a:ext cx="31007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竞争性谈判网上报价页面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可查看项目基本信息，填写报价明细，提交报价响应附件。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2.“</a:t>
            </a:r>
            <a:r>
              <a:rPr lang="zh-CN" altLang="en-US">
                <a:solidFill>
                  <a:schemeClr val="bg1"/>
                </a:solidFill>
              </a:rPr>
              <a:t>保存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即为保存报价信息，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提交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即为提交报价。</a:t>
            </a:r>
            <a:endParaRPr lang="zh-CN" altLang="en-US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注意：提交报价之后，在报价截止时间内，可重新提交报价。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780" y="385445"/>
            <a:ext cx="7386320" cy="3466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" y="1832610"/>
            <a:ext cx="7386955" cy="2338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" y="1904365"/>
            <a:ext cx="7386955" cy="33166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959725" y="639445"/>
            <a:ext cx="31007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bg1"/>
                </a:solidFill>
              </a:rPr>
              <a:t>竞争性谈判成交环节</a:t>
            </a:r>
            <a:r>
              <a:rPr lang="zh-CN" altLang="en-US">
                <a:solidFill>
                  <a:schemeClr val="bg1"/>
                </a:solidFill>
              </a:rPr>
              <a:t>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>
                <a:solidFill>
                  <a:schemeClr val="bg1"/>
                </a:solidFill>
              </a:rPr>
              <a:t>成交环节，投标人可查看授标明细和成交通知书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授标明细：项目基本信息和报价信息。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3.</a:t>
            </a:r>
            <a:r>
              <a:rPr lang="zh-CN" altLang="en-US">
                <a:solidFill>
                  <a:schemeClr val="bg1"/>
                </a:solidFill>
              </a:rPr>
              <a:t>成交通知书查看，点击确认查看即可查看通知书。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4.</a:t>
            </a:r>
            <a:r>
              <a:rPr lang="zh-CN" altLang="en-US">
                <a:solidFill>
                  <a:schemeClr val="bg1"/>
                </a:solidFill>
              </a:rPr>
              <a:t>查看后，投标人可进行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开票信息修改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和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确认回执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操作。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68535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测试</a:t>
            </a:r>
            <a:r>
              <a:rPr lang="zh-CN" altLang="en-US">
                <a:solidFill>
                  <a:schemeClr val="bg1"/>
                </a:solidFill>
              </a:rPr>
              <a:t>环境登录页面</a:t>
            </a:r>
            <a:r>
              <a:rPr lang="zh-CN" altLang="en-US">
                <a:solidFill>
                  <a:schemeClr val="bg1"/>
                </a:solidFill>
              </a:rPr>
              <a:t>地址：http://etest.sinochemitc.com/ebidding/login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590" y="483235"/>
            <a:ext cx="7203440" cy="3312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" y="1505585"/>
            <a:ext cx="7202805" cy="2560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" y="2569210"/>
            <a:ext cx="7203440" cy="12299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90" y="3331210"/>
            <a:ext cx="7202805" cy="15989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07985" y="2275840"/>
            <a:ext cx="3100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bg1"/>
                </a:solidFill>
              </a:rPr>
              <a:t>竞争性谈判项目成交环节未中标投标人</a:t>
            </a:r>
            <a:r>
              <a:rPr lang="zh-CN" altLang="en-US">
                <a:solidFill>
                  <a:schemeClr val="bg1"/>
                </a:solidFill>
              </a:rPr>
              <a:t>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>
                <a:solidFill>
                  <a:schemeClr val="bg1"/>
                </a:solidFill>
              </a:rPr>
              <a:t>成交环节，未中标投标人可进行成交结果通知书查看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成交结果通知书查看，点击确认查看即可查看通知书。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68535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测试</a:t>
            </a:r>
            <a:r>
              <a:rPr lang="zh-CN" altLang="en-US">
                <a:solidFill>
                  <a:schemeClr val="bg1"/>
                </a:solidFill>
              </a:rPr>
              <a:t>环境登录页面</a:t>
            </a:r>
            <a:r>
              <a:rPr lang="zh-CN" altLang="en-US">
                <a:solidFill>
                  <a:schemeClr val="bg1"/>
                </a:solidFill>
              </a:rPr>
              <a:t>地址：http://etest.sinochemitc.com/ebidding/login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" y="348615"/>
            <a:ext cx="7141845" cy="3179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" y="2040255"/>
            <a:ext cx="7141210" cy="1163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" y="2345055"/>
            <a:ext cx="7142480" cy="17259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75760" y="2829560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谢谢观看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WPS 演示</Application>
  <PresentationFormat>宽屏</PresentationFormat>
  <Paragraphs>76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思源黑体</vt:lpstr>
      <vt:lpstr>黑体</vt:lpstr>
      <vt:lpstr>微软雅黑</vt:lpstr>
      <vt:lpstr>Calibri</vt:lpstr>
      <vt:lpstr>Arial Unicode MS</vt:lpstr>
      <vt:lpstr>Office 主题</vt:lpstr>
      <vt:lpstr>中化环境电子招投标平台 竞争性谈判、竞价流程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jesse cheng</dc:creator>
  <cp:lastModifiedBy>喝酸奶舔盖儿</cp:lastModifiedBy>
  <cp:revision>30</cp:revision>
  <dcterms:created xsi:type="dcterms:W3CDTF">2021-06-21T11:01:00Z</dcterms:created>
  <dcterms:modified xsi:type="dcterms:W3CDTF">2021-07-04T16:44:42Z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5D42421B59E643138CDBEB24B49885E9</vt:lpwstr>
  </property>
  <property fmtid="{D5CDD505-2E9C-101B-9397-08002B2CF9AE}" pid="3" name="KSOProductBuildVer">
    <vt:lpwstr>2052-11.1.0.10578</vt:lpwstr>
  </property>
</Properties>
</file>